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259" r:id="rId3"/>
    <p:sldId id="260" r:id="rId4"/>
    <p:sldId id="261" r:id="rId5"/>
    <p:sldId id="262" r:id="rId6"/>
    <p:sldId id="271" r:id="rId7"/>
    <p:sldId id="290" r:id="rId8"/>
    <p:sldId id="270" r:id="rId9"/>
    <p:sldId id="268" r:id="rId10"/>
    <p:sldId id="291" r:id="rId11"/>
    <p:sldId id="292" r:id="rId12"/>
    <p:sldId id="269" r:id="rId13"/>
    <p:sldId id="273" r:id="rId14"/>
    <p:sldId id="265" r:id="rId15"/>
    <p:sldId id="266" r:id="rId16"/>
    <p:sldId id="272" r:id="rId17"/>
    <p:sldId id="275" r:id="rId18"/>
    <p:sldId id="276" r:id="rId19"/>
    <p:sldId id="277" r:id="rId20"/>
    <p:sldId id="279" r:id="rId21"/>
    <p:sldId id="278" r:id="rId22"/>
    <p:sldId id="281" r:id="rId23"/>
    <p:sldId id="283" r:id="rId24"/>
    <p:sldId id="284" r:id="rId25"/>
    <p:sldId id="285" r:id="rId26"/>
    <p:sldId id="287" r:id="rId27"/>
    <p:sldId id="289" r:id="rId28"/>
    <p:sldId id="26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)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94F5E9-89ED-D0CA-3945-195949FF5F10}"/>
              </a:ext>
            </a:extLst>
          </p:cNvPr>
          <p:cNvSpPr txBox="1"/>
          <p:nvPr/>
        </p:nvSpPr>
        <p:spPr>
          <a:xfrm>
            <a:off x="9888759" y="1240187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0999216" y="5827037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10321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94F5E9-89ED-D0CA-3945-195949FF5F10}"/>
              </a:ext>
            </a:extLst>
          </p:cNvPr>
          <p:cNvSpPr txBox="1"/>
          <p:nvPr/>
        </p:nvSpPr>
        <p:spPr>
          <a:xfrm>
            <a:off x="9888759" y="1240187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-20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abs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0999216" y="5827037"/>
            <a:ext cx="524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2829383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2C5F3A8-BE28-4182-9C18-F262314480E8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Back to Evaluation and Expressions</a:t>
            </a:r>
          </a:p>
        </p:txBody>
      </p:sp>
    </p:spTree>
    <p:extLst>
      <p:ext uri="{BB962C8B-B14F-4D97-AF65-F5344CB8AC3E}">
        <p14:creationId xmlns:p14="http://schemas.microsoft.com/office/powerpoint/2010/main" val="1985741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+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 +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∗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sup>
                        </m:sSup>
                      </m:den>
                    </m:f>
                  </m:oMath>
                </a14:m>
                <a:endParaRPr lang="en-US" sz="4000" dirty="0"/>
              </a:p>
              <a:p>
                <a:r>
                  <a:rPr lang="en-US" sz="4000" dirty="0"/>
                  <a:t>where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,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=−20</m:t>
                    </m:r>
                  </m:oMath>
                </a14:m>
                <a:endParaRPr lang="en-US" sz="36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endParaRPr lang="en-US" sz="3600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3600" dirty="0"/>
              </a:p>
              <a:p>
                <a:pPr lvl="1"/>
                <a:endParaRPr lang="en-US" sz="3600" dirty="0"/>
              </a:p>
              <a:p>
                <a:r>
                  <a:rPr lang="en-US" sz="4000" dirty="0"/>
                  <a:t>What is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4000" dirty="0"/>
                  <a:t> 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?</a:t>
                </a:r>
              </a:p>
              <a:p>
                <a:pPr lvl="1"/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  <a:blipFill>
                <a:blip r:embed="rId2"/>
                <a:stretch>
                  <a:fillRect l="-35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</p:spTree>
    <p:extLst>
      <p:ext uri="{BB962C8B-B14F-4D97-AF65-F5344CB8AC3E}">
        <p14:creationId xmlns:p14="http://schemas.microsoft.com/office/powerpoint/2010/main" val="1346113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F3782-7893-4AA6-9F09-8CFFFC7661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93" t="16208" r="4070" b="15812"/>
          <a:stretch/>
        </p:blipFill>
        <p:spPr>
          <a:xfrm>
            <a:off x="6436895" y="727514"/>
            <a:ext cx="5498433" cy="576571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213032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Built-in Functions</a:t>
            </a:r>
          </a:p>
        </p:txBody>
      </p:sp>
    </p:spTree>
    <p:extLst>
      <p:ext uri="{BB962C8B-B14F-4D97-AF65-F5344CB8AC3E}">
        <p14:creationId xmlns:p14="http://schemas.microsoft.com/office/powerpoint/2010/main" val="3831128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 Help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To get information about a particular function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call </a:t>
            </a:r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and pass the function as the argument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is one of Python</a:t>
            </a:r>
            <a:r>
              <a:rPr lang="en-US" sz="3200" dirty="0">
                <a:solidFill>
                  <a:schemeClr val="accent2"/>
                </a:solidFill>
              </a:rPr>
              <a:t>’</a:t>
            </a:r>
            <a:r>
              <a:rPr lang="en-US" sz="3200" dirty="0"/>
              <a:t>s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40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help(abs)</a:t>
            </a:r>
          </a:p>
          <a:p>
            <a:endParaRPr lang="en-US" sz="40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Function Help</a:t>
            </a:r>
          </a:p>
        </p:txBody>
      </p:sp>
    </p:spTree>
    <p:extLst>
      <p:ext uri="{BB962C8B-B14F-4D97-AF65-F5344CB8AC3E}">
        <p14:creationId xmlns:p14="http://schemas.microsoft.com/office/powerpoint/2010/main" val="2754662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for displaying messages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arguments can be of type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US" sz="3600" dirty="0">
                <a:solidFill>
                  <a:schemeClr val="accent2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US" sz="3600" dirty="0"/>
              <a:t> and others we will discuss next week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4243363"/>
            <a:ext cx="4621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print(arguments)</a:t>
            </a:r>
          </a:p>
        </p:txBody>
      </p:sp>
    </p:spTree>
    <p:extLst>
      <p:ext uri="{BB962C8B-B14F-4D97-AF65-F5344CB8AC3E}">
        <p14:creationId xmlns:p14="http://schemas.microsoft.com/office/powerpoint/2010/main" val="112921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inputs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an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765866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D3FD7-ED84-4934-AB18-7867D5DB8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64968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/>
              <a:t>Write code to print out the following text</a:t>
            </a:r>
            <a:r>
              <a:rPr lang="en-US" sz="4000" dirty="0">
                <a:solidFill>
                  <a:schemeClr val="accent2"/>
                </a:solidFill>
              </a:rPr>
              <a:t>: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  <a:p>
            <a:r>
              <a:rPr lang="en-US" sz="3600" dirty="0"/>
              <a:t>Where you see curly brackets </a:t>
            </a:r>
            <a:r>
              <a:rPr lang="en-US" sz="3600" b="1" dirty="0">
                <a:solidFill>
                  <a:schemeClr val="accent2"/>
                </a:solidFill>
              </a:rPr>
              <a:t>{}</a:t>
            </a:r>
            <a:r>
              <a:rPr lang="en-US" sz="3600" dirty="0"/>
              <a:t> you need to use the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to prompt the user to enter that information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9.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CB098-92CF-4696-9EFF-7B0816B92D3E}"/>
              </a:ext>
            </a:extLst>
          </p:cNvPr>
          <p:cNvSpPr txBox="1"/>
          <p:nvPr/>
        </p:nvSpPr>
        <p:spPr>
          <a:xfrm>
            <a:off x="1096281" y="2980046"/>
            <a:ext cx="62911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"Hello, my name is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I'm hoping to get a grade of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APS106 this term."</a:t>
            </a:r>
          </a:p>
        </p:txBody>
      </p:sp>
    </p:spTree>
    <p:extLst>
      <p:ext uri="{BB962C8B-B14F-4D97-AF65-F5344CB8AC3E}">
        <p14:creationId xmlns:p14="http://schemas.microsoft.com/office/powerpoint/2010/main" val="1294239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This Week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2.1</a:t>
            </a:r>
          </a:p>
          <a:p>
            <a:pPr lvl="1"/>
            <a:r>
              <a:rPr lang="en-US" b="1" dirty="0"/>
              <a:t>Functions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input </a:t>
            </a:r>
            <a:r>
              <a:rPr lang="en-US" b="1" dirty="0">
                <a:solidFill>
                  <a:schemeClr val="accent1"/>
                </a:solidFill>
              </a:rPr>
              <a:t>&amp;</a:t>
            </a:r>
            <a:r>
              <a:rPr lang="en-US" b="1" dirty="0"/>
              <a:t> output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importing modules</a:t>
            </a:r>
          </a:p>
          <a:p>
            <a:pPr lvl="1"/>
            <a:r>
              <a:rPr lang="en-US" b="1" dirty="0"/>
              <a:t>Reading</a:t>
            </a:r>
            <a:r>
              <a:rPr lang="en-US" b="1" dirty="0">
                <a:solidFill>
                  <a:schemeClr val="accent1"/>
                </a:solidFill>
              </a:rPr>
              <a:t>:</a:t>
            </a:r>
            <a:r>
              <a:rPr lang="en-US" b="1" dirty="0"/>
              <a:t> Chapter 3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2.2</a:t>
            </a:r>
          </a:p>
          <a:p>
            <a:pPr lvl="1"/>
            <a:r>
              <a:rPr lang="en-US" dirty="0"/>
              <a:t>Defining your own function</a:t>
            </a:r>
          </a:p>
          <a:p>
            <a:pPr lvl="1"/>
            <a:r>
              <a:rPr lang="en-US" dirty="0"/>
              <a:t>Reading: Chapter 3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2.3</a:t>
            </a:r>
          </a:p>
          <a:p>
            <a:pPr lvl="1"/>
            <a:r>
              <a:rPr lang="en-US" dirty="0"/>
              <a:t>Engineering design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Forward Kinematics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Not all useful functions are built-in and they must be imported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Groups of functions are stored in separate Python files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which are called </a:t>
            </a:r>
            <a:r>
              <a:rPr lang="en-US" sz="3600" b="1" dirty="0">
                <a:solidFill>
                  <a:schemeClr val="accent6"/>
                </a:solidFill>
              </a:rPr>
              <a:t>modules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Some modules come pre</a:t>
            </a:r>
            <a:r>
              <a:rPr lang="en-US" sz="3600" dirty="0">
                <a:solidFill>
                  <a:schemeClr val="accent3"/>
                </a:solidFill>
              </a:rPr>
              <a:t>-</a:t>
            </a:r>
            <a:r>
              <a:rPr lang="en-US" sz="3600" dirty="0"/>
              <a:t>installed with Python and other need to be installed separately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pPr lvl="1"/>
            <a:r>
              <a:rPr lang="en-US" sz="3200" dirty="0"/>
              <a:t>For example</a:t>
            </a:r>
            <a:r>
              <a:rPr lang="en-US" sz="3200" dirty="0">
                <a:solidFill>
                  <a:schemeClr val="accent3"/>
                </a:solidFill>
              </a:rPr>
              <a:t>,</a:t>
            </a:r>
            <a:r>
              <a:rPr lang="en-US" sz="3200" dirty="0"/>
              <a:t> there are a lot of machine learning methods implemented in the </a:t>
            </a:r>
            <a:r>
              <a:rPr lang="en-US" sz="3200" dirty="0" err="1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scikit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-learn</a:t>
            </a:r>
            <a:r>
              <a:rPr lang="en-US" sz="3200" dirty="0"/>
              <a:t> modules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To get access to the functions in a module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you need to </a:t>
            </a:r>
            <a:r>
              <a:rPr lang="en-US" sz="3600" b="1" dirty="0">
                <a:solidFill>
                  <a:schemeClr val="accent6"/>
                </a:solidFill>
              </a:rPr>
              <a:t>import</a:t>
            </a:r>
            <a:r>
              <a:rPr lang="en-US" sz="3600" dirty="0"/>
              <a:t> the module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  <a:r>
              <a:rPr lang="en-US" sz="3600" dirty="0"/>
              <a:t> </a:t>
            </a:r>
            <a:endParaRPr lang="en-US" sz="3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72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0874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general for of an import statement is</a:t>
            </a:r>
            <a:r>
              <a:rPr lang="en-US" sz="36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6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6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6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926BF0-3A9A-4C62-8E58-D6D60BF118B4}"/>
              </a:ext>
            </a:extLst>
          </p:cNvPr>
          <p:cNvSpPr txBox="1">
            <a:spLocks/>
          </p:cNvSpPr>
          <p:nvPr/>
        </p:nvSpPr>
        <p:spPr>
          <a:xfrm>
            <a:off x="6096000" y="4243363"/>
            <a:ext cx="5939589" cy="26146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The dot is an operator</a:t>
            </a:r>
            <a:r>
              <a:rPr lang="en-US" sz="3600" dirty="0">
                <a:solidFill>
                  <a:schemeClr val="accent3"/>
                </a:solidFill>
              </a:rPr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Look up the object that the variable to the left of the dot refers to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In that object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,</a:t>
            </a:r>
            <a:r>
              <a:rPr lang="en-US" sz="2800" dirty="0">
                <a:cs typeface="Courier New" panose="02070309020205020404" pitchFamily="49" charset="0"/>
              </a:rPr>
              <a:t> find the name that occurs to the right of the dot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  <a:r>
              <a:rPr lang="en-US" sz="2800" dirty="0">
                <a:cs typeface="Courier New" panose="02070309020205020404" pitchFamily="49" charset="0"/>
              </a:rPr>
              <a:t> </a:t>
            </a:r>
            <a:endParaRPr lang="en-US" sz="3600" dirty="0"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42341BFC-1218-4711-B05F-6A6A8815B250}"/>
              </a:ext>
            </a:extLst>
          </p:cNvPr>
          <p:cNvSpPr/>
          <p:nvPr/>
        </p:nvSpPr>
        <p:spPr>
          <a:xfrm flipH="1">
            <a:off x="4283242" y="3970422"/>
            <a:ext cx="1812758" cy="529389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C425B-1F34-4646-A2BA-5B9379F0F969}"/>
              </a:ext>
            </a:extLst>
          </p:cNvPr>
          <p:cNvSpPr txBox="1"/>
          <p:nvPr/>
        </p:nvSpPr>
        <p:spPr>
          <a:xfrm>
            <a:off x="1572190" y="5001933"/>
            <a:ext cx="37898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</a:p>
          <a:p>
            <a:r>
              <a:rPr lang="en-US" sz="3600" b="1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math.sqrt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(16)</a:t>
            </a:r>
          </a:p>
        </p:txBody>
      </p:sp>
    </p:spTree>
    <p:extLst>
      <p:ext uri="{BB962C8B-B14F-4D97-AF65-F5344CB8AC3E}">
        <p14:creationId xmlns:p14="http://schemas.microsoft.com/office/powerpoint/2010/main" val="2272607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392779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7BA4736-3473-441A-8D3C-BB5B81A9B976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10. </a:t>
            </a:r>
            <a:r>
              <a:rPr lang="en-US" sz="2600" b="1" dirty="0">
                <a:solidFill>
                  <a:schemeClr val="accent6"/>
                </a:solidFill>
              </a:rPr>
              <a:t>Importing Function and Modules</a:t>
            </a:r>
          </a:p>
        </p:txBody>
      </p:sp>
    </p:spTree>
    <p:extLst>
      <p:ext uri="{BB962C8B-B14F-4D97-AF65-F5344CB8AC3E}">
        <p14:creationId xmlns:p14="http://schemas.microsoft.com/office/powerpoint/2010/main" val="2083399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The real power of functions is in defining your own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Good programs typically consist of many small functions that call each other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have a function that does </a:t>
            </a:r>
            <a:r>
              <a:rPr lang="en-US" sz="3900" b="1" dirty="0">
                <a:solidFill>
                  <a:schemeClr val="accent2"/>
                </a:solidFill>
              </a:rPr>
              <a:t>only one thing </a:t>
            </a:r>
            <a:r>
              <a:rPr lang="en-US" sz="3200" dirty="0">
                <a:solidFill>
                  <a:schemeClr val="accent2"/>
                </a:solidFill>
              </a:rPr>
              <a:t>(</a:t>
            </a:r>
            <a:r>
              <a:rPr lang="en-US" sz="3200" dirty="0"/>
              <a:t>like calculate the sine of an angle</a:t>
            </a:r>
            <a:r>
              <a:rPr lang="en-US" sz="3200" dirty="0">
                <a:solidFill>
                  <a:schemeClr val="accent2"/>
                </a:solidFill>
              </a:rPr>
              <a:t>),</a:t>
            </a:r>
            <a:r>
              <a:rPr lang="en-US" sz="3200" dirty="0"/>
              <a:t> it is likely not too large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If its not too large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it will be easy to test and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347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a general rule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you should not write functions more than a 30 or 40 lines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Smaller is better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  <a:r>
              <a:rPr lang="en-US" sz="3200" dirty="0"/>
              <a:t> 10 or less is good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need something bigger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break it up into multiple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2"/>
                </a:solidFill>
                <a:cs typeface="Courier New" panose="02070309020205020404" pitchFamily="49" charset="0"/>
              </a:rPr>
              <a:t>#cleancode</a:t>
            </a:r>
          </a:p>
        </p:txBody>
      </p:sp>
    </p:spTree>
    <p:extLst>
      <p:ext uri="{BB962C8B-B14F-4D97-AF65-F5344CB8AC3E}">
        <p14:creationId xmlns:p14="http://schemas.microsoft.com/office/powerpoint/2010/main" val="3921394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24937" cy="48354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accent6"/>
                </a:solidFill>
              </a:rPr>
              <a:t>def</a:t>
            </a:r>
            <a:r>
              <a:rPr lang="en-US" dirty="0"/>
              <a:t> is a keyword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standing for </a:t>
            </a:r>
            <a:r>
              <a:rPr lang="en-US" b="1" dirty="0">
                <a:solidFill>
                  <a:schemeClr val="accent6"/>
                </a:solidFill>
              </a:rPr>
              <a:t>definition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All function definitions must begin with def. The def statement must end with a colon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function_name </a:t>
            </a:r>
            <a:r>
              <a:rPr lang="en-US" dirty="0"/>
              <a:t>is the name you will use to call the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like sin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abs but you need to create your own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parameters</a:t>
            </a:r>
            <a:r>
              <a:rPr lang="en-US" dirty="0"/>
              <a:t> are the variables that get values when you call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You can have 0 or more parameters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separated by commas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Must be in parenthesis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body</a:t>
            </a:r>
            <a:r>
              <a:rPr lang="en-US" dirty="0"/>
              <a:t> is a sequence of commands like we've already seen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assignment, multiplication, function calls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2"/>
                </a:solidFill>
              </a:rPr>
              <a:t>Important</a:t>
            </a:r>
            <a:r>
              <a:rPr lang="en-US" b="1" dirty="0">
                <a:solidFill>
                  <a:schemeClr val="accent3"/>
                </a:solidFill>
              </a:rPr>
              <a:t>:</a:t>
            </a:r>
            <a:r>
              <a:rPr lang="en-US" b="1" dirty="0"/>
              <a:t> </a:t>
            </a:r>
            <a:r>
              <a:rPr lang="en-US" dirty="0"/>
              <a:t>all the lines of body must be </a:t>
            </a:r>
            <a:r>
              <a:rPr lang="en-US" dirty="0">
                <a:solidFill>
                  <a:schemeClr val="accent6"/>
                </a:solidFill>
              </a:rPr>
              <a:t>indented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That is how Python knows that they are part of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1060186" y="2332351"/>
            <a:ext cx="5715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83797" y="2733856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120345" y="2846335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7820526" y="2388586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flipH="1">
            <a:off x="6641001" y="2436713"/>
            <a:ext cx="1155465" cy="273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43CCD9E7-9F15-4C50-B85A-529554B7326A}"/>
              </a:ext>
            </a:extLst>
          </p:cNvPr>
          <p:cNvSpPr/>
          <p:nvPr/>
        </p:nvSpPr>
        <p:spPr>
          <a:xfrm flipH="1">
            <a:off x="5197928" y="2729933"/>
            <a:ext cx="2886146" cy="46994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DA5DD2-2ED2-42DC-A5F5-D6EB550ABE57}"/>
              </a:ext>
            </a:extLst>
          </p:cNvPr>
          <p:cNvSpPr txBox="1"/>
          <p:nvPr/>
        </p:nvSpPr>
        <p:spPr>
          <a:xfrm>
            <a:off x="8109708" y="2952874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</p:spTree>
    <p:extLst>
      <p:ext uri="{BB962C8B-B14F-4D97-AF65-F5344CB8AC3E}">
        <p14:creationId xmlns:p14="http://schemas.microsoft.com/office/powerpoint/2010/main" val="3308483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257801" cy="4835479"/>
          </a:xfrm>
        </p:spPr>
        <p:txBody>
          <a:bodyPr>
            <a:normAutofit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914158" y="4665077"/>
            <a:ext cx="66287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00256" y="516423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036804" y="5276713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6869330" y="323895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6687526" y="404481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19FD30-FF9D-49EF-A7CF-A0F96F024FE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11. </a:t>
            </a:r>
            <a:r>
              <a:rPr lang="en-US" sz="2600" b="1" dirty="0">
                <a:solidFill>
                  <a:schemeClr val="accent6"/>
                </a:solidFill>
              </a:rPr>
              <a:t>Defining Your Own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736021" y="311643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794853" y="392228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>
            <a:off x="4041376" y="5170645"/>
            <a:ext cx="2589665" cy="1004617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630247" y="5876480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3308365" y="3122436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3655959" y="3928292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91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Calling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Importing Modules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Writing your own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/>
          </a:p>
          <a:p>
            <a:r>
              <a:rPr lang="en-US" sz="3200" dirty="0"/>
              <a:t>See Chapter 3 of the textbook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More on functions next lecture</a:t>
            </a:r>
            <a:r>
              <a:rPr lang="en-US" sz="3200" dirty="0">
                <a:solidFill>
                  <a:schemeClr val="accent2"/>
                </a:solidFill>
              </a:rPr>
              <a:t>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5E1256-7D8E-A08A-E199-3058AFB8ED36}"/>
              </a:ext>
            </a:extLst>
          </p:cNvPr>
          <p:cNvSpPr txBox="1"/>
          <p:nvPr/>
        </p:nvSpPr>
        <p:spPr>
          <a:xfrm>
            <a:off x="8660253" y="902294"/>
            <a:ext cx="29883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accent6"/>
                </a:solidFill>
              </a:rPr>
              <a:t>Practice</a:t>
            </a:r>
            <a:r>
              <a:rPr lang="en-US" sz="5400" b="1" dirty="0">
                <a:solidFill>
                  <a:srgbClr val="FFFFFF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0150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What is a function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320589" cy="4835479"/>
          </a:xfrm>
        </p:spPr>
        <p:txBody>
          <a:bodyPr/>
          <a:lstStyle/>
          <a:p>
            <a:r>
              <a:rPr lang="en-US" dirty="0"/>
              <a:t>A function is a piece of code that you can “call” repeatedly to do one thing.</a:t>
            </a:r>
          </a:p>
          <a:p>
            <a:r>
              <a:rPr lang="en-US" dirty="0"/>
              <a:t>Think about the </a:t>
            </a:r>
            <a:r>
              <a:rPr lang="en-US" b="1" dirty="0">
                <a:solidFill>
                  <a:schemeClr val="accent1"/>
                </a:solidFill>
              </a:rPr>
              <a:t>sin</a:t>
            </a:r>
            <a:r>
              <a:rPr lang="en-US" dirty="0"/>
              <a:t> key on your calculator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It takes in an angle, does some calculations and returns the sine of that angle. </a:t>
            </a:r>
          </a:p>
          <a:p>
            <a:r>
              <a:rPr lang="en-US" dirty="0"/>
              <a:t>Python has </a:t>
            </a:r>
            <a:r>
              <a:rPr lang="en-US" b="1" dirty="0">
                <a:solidFill>
                  <a:schemeClr val="accent1"/>
                </a:solidFill>
              </a:rPr>
              <a:t>built-in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(today)</a:t>
            </a:r>
            <a:r>
              <a:rPr lang="en-US" dirty="0"/>
              <a:t>, but programmers can also create their own </a:t>
            </a:r>
            <a:r>
              <a:rPr lang="en-US" b="1" dirty="0">
                <a:solidFill>
                  <a:schemeClr val="accent1"/>
                </a:solidFill>
              </a:rPr>
              <a:t>user-defined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(next lecture)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3074" name="Picture 2" descr="https://m.media-amazon.com/images/I/7106ob3ATYL._AC_SL1500_.jpg">
            <a:extLst>
              <a:ext uri="{FF2B5EF4-FFF2-40B4-BE49-F238E27FC236}">
                <a16:creationId xmlns:a16="http://schemas.microsoft.com/office/drawing/2014/main" id="{89348D85-E685-4ECE-84FC-720FB2603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225" y="553454"/>
            <a:ext cx="3255331" cy="611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7108B99-B4A2-469C-AA8F-AA4AE63D5AA2}"/>
              </a:ext>
            </a:extLst>
          </p:cNvPr>
          <p:cNvSpPr/>
          <p:nvPr/>
        </p:nvSpPr>
        <p:spPr>
          <a:xfrm>
            <a:off x="9637293" y="3922296"/>
            <a:ext cx="517358" cy="372434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14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41123" cy="4835479"/>
          </a:xfrm>
        </p:spPr>
        <p:txBody>
          <a:bodyPr/>
          <a:lstStyle/>
          <a:p>
            <a:r>
              <a:rPr lang="en-US" dirty="0"/>
              <a:t>Let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consider our sine function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 Python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could take 10 or more line of code to compute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r>
              <a:rPr lang="en-US" dirty="0"/>
              <a:t>If you have to compute the sine of an angle multiple times in your code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means you have to repeat the same 10 lines of code over and over and OVER again</a:t>
            </a:r>
            <a:r>
              <a:rPr lang="en-US" dirty="0">
                <a:solidFill>
                  <a:schemeClr val="accent1"/>
                </a:solidFill>
              </a:rPr>
              <a:t>!</a:t>
            </a:r>
          </a:p>
          <a:p>
            <a:r>
              <a:rPr lang="en-US" dirty="0"/>
              <a:t>This is both inefficient and it creates more opportunities to bugs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/>
              <a:t>mistakes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r>
              <a:rPr lang="en-US" dirty="0"/>
              <a:t> to creep into your code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3A9B9E5-86F5-45A2-A794-2E5312EF659F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Why do we write functions?</a:t>
            </a:r>
          </a:p>
        </p:txBody>
      </p:sp>
    </p:spTree>
    <p:extLst>
      <p:ext uri="{BB962C8B-B14F-4D97-AF65-F5344CB8AC3E}">
        <p14:creationId xmlns:p14="http://schemas.microsoft.com/office/powerpoint/2010/main" val="1088807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600" b="1" dirty="0"/>
              <a:t>Reuse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The practice of using the same piece of code in multiple applications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b="1" dirty="0"/>
              <a:t>Abstraction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A technique for managing the complexity of the code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how much do we really need to know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b="1" dirty="0">
                <a:solidFill>
                  <a:schemeClr val="accent2"/>
                </a:solidFill>
              </a:rPr>
              <a:t>model.fit(X, y) </a:t>
            </a:r>
            <a:r>
              <a:rPr lang="en-US" sz="3200" dirty="0">
                <a:solidFill>
                  <a:schemeClr val="accent6"/>
                </a:solidFill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 </a:t>
            </a:r>
            <a:r>
              <a:rPr lang="en-US" sz="3200" dirty="0">
                <a:sym typeface="Wingdings" panose="05000000000000000000" pitchFamily="2" charset="2"/>
              </a:rPr>
              <a:t>This could train a deep neural network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.</a:t>
            </a:r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600" b="1" dirty="0"/>
              <a:t>Collaboration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3200" dirty="0"/>
              <a:t>Easy to read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modify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5200" b="1" dirty="0">
                <a:solidFill>
                  <a:schemeClr val="accent6"/>
                </a:solidFill>
              </a:rPr>
              <a:t>#</a:t>
            </a:r>
            <a:r>
              <a:rPr lang="en-US" sz="5200" b="1" dirty="0"/>
              <a:t>cleancode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161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E70CA-D35D-8926-50D6-ACBC37E05361}"/>
              </a:ext>
            </a:extLst>
          </p:cNvPr>
          <p:cNvSpPr txBox="1"/>
          <p:nvPr/>
        </p:nvSpPr>
        <p:spPr>
          <a:xfrm>
            <a:off x="6282813" y="782287"/>
            <a:ext cx="21419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"snake case" </a:t>
            </a:r>
            <a:r>
              <a:rPr lang="en-US" sz="2000" b="1" dirty="0">
                <a:solidFill>
                  <a:srgbClr val="FFFFFF"/>
                </a:solidFill>
              </a:rPr>
              <a:t>or</a:t>
            </a:r>
            <a:r>
              <a:rPr lang="en-US" sz="2000" b="1" dirty="0">
                <a:solidFill>
                  <a:schemeClr val="accent6"/>
                </a:solidFill>
              </a:rPr>
              <a:t> </a:t>
            </a:r>
          </a:p>
          <a:p>
            <a:r>
              <a:rPr lang="en-US" sz="2000" b="1" dirty="0">
                <a:solidFill>
                  <a:schemeClr val="accent2"/>
                </a:solidFill>
              </a:rPr>
              <a:t>"pothole case“</a:t>
            </a:r>
            <a:r>
              <a:rPr lang="en-US" sz="2000" b="1" dirty="0">
                <a:solidFill>
                  <a:srgbClr val="FFFFFF"/>
                </a:solidFill>
              </a:rPr>
              <a:t>?</a:t>
            </a:r>
            <a:r>
              <a:rPr lang="en-US" sz="2000" b="1" dirty="0">
                <a:solidFill>
                  <a:schemeClr val="accent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9653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10384868" y="4140584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38D563-4F9D-2983-7D0A-83C4A5FC410D}"/>
              </a:ext>
            </a:extLst>
          </p:cNvPr>
          <p:cNvSpPr/>
          <p:nvPr/>
        </p:nvSpPr>
        <p:spPr>
          <a:xfrm>
            <a:off x="9645445" y="2320878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76E37A10-BCB9-B9AB-BF71-64D8F2AD2B40}"/>
              </a:ext>
            </a:extLst>
          </p:cNvPr>
          <p:cNvSpPr/>
          <p:nvPr/>
        </p:nvSpPr>
        <p:spPr>
          <a:xfrm>
            <a:off x="10384867" y="1298385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516697-AA8E-1205-0331-85AB74D803EF}"/>
              </a:ext>
            </a:extLst>
          </p:cNvPr>
          <p:cNvSpPr txBox="1"/>
          <p:nvPr/>
        </p:nvSpPr>
        <p:spPr>
          <a:xfrm>
            <a:off x="9880352" y="812539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AC5ACC-744B-7E32-EC2E-3F2C434B515E}"/>
              </a:ext>
            </a:extLst>
          </p:cNvPr>
          <p:cNvSpPr txBox="1"/>
          <p:nvPr/>
        </p:nvSpPr>
        <p:spPr>
          <a:xfrm>
            <a:off x="10063232" y="4787727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B6E648-6413-2D89-6CB9-064BCE981567}"/>
              </a:ext>
            </a:extLst>
          </p:cNvPr>
          <p:cNvSpPr txBox="1"/>
          <p:nvPr/>
        </p:nvSpPr>
        <p:spPr>
          <a:xfrm>
            <a:off x="7911145" y="814388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B1764-BE13-B89D-4E7E-4CC231890699}"/>
              </a:ext>
            </a:extLst>
          </p:cNvPr>
          <p:cNvSpPr txBox="1"/>
          <p:nvPr/>
        </p:nvSpPr>
        <p:spPr>
          <a:xfrm>
            <a:off x="7987502" y="4246020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50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E82369-491C-4F27-933A-5F81EC317001}"/>
              </a:ext>
            </a:extLst>
          </p:cNvPr>
          <p:cNvSpPr/>
          <p:nvPr/>
        </p:nvSpPr>
        <p:spPr>
          <a:xfrm>
            <a:off x="7982667" y="715482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Function Call</a:t>
            </a:r>
          </a:p>
        </p:txBody>
      </p:sp>
    </p:spTree>
    <p:extLst>
      <p:ext uri="{BB962C8B-B14F-4D97-AF65-F5344CB8AC3E}">
        <p14:creationId xmlns:p14="http://schemas.microsoft.com/office/powerpoint/2010/main" val="181670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C96C5-93B1-4DC7-81AD-BC9944288288}"/>
              </a:ext>
            </a:extLst>
          </p:cNvPr>
          <p:cNvSpPr txBox="1"/>
          <p:nvPr/>
        </p:nvSpPr>
        <p:spPr>
          <a:xfrm>
            <a:off x="7351294" y="3858642"/>
            <a:ext cx="3916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2EAD50-7B24-4DFA-8982-F8046CBDE7A6}"/>
              </a:ext>
            </a:extLst>
          </p:cNvPr>
          <p:cNvSpPr txBox="1"/>
          <p:nvPr/>
        </p:nvSpPr>
        <p:spPr>
          <a:xfrm>
            <a:off x="7659023" y="1797051"/>
            <a:ext cx="44246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First</a:t>
            </a:r>
            <a:r>
              <a:rPr lang="en-US" sz="2800" dirty="0">
                <a:solidFill>
                  <a:schemeClr val="accent6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the function is </a:t>
            </a:r>
            <a:r>
              <a:rPr lang="en-US" sz="2800" i="1" dirty="0">
                <a:solidFill>
                  <a:schemeClr val="accent6"/>
                </a:solidFill>
              </a:rPr>
              <a:t>called</a:t>
            </a:r>
            <a:r>
              <a:rPr lang="en-US" sz="2800" dirty="0">
                <a:solidFill>
                  <a:srgbClr val="FFFFFF"/>
                </a:solidFill>
              </a:rPr>
              <a:t> while passing it an </a:t>
            </a:r>
            <a:r>
              <a:rPr lang="en-US" sz="2800" i="1" dirty="0">
                <a:solidFill>
                  <a:schemeClr val="accent6"/>
                </a:solidFill>
              </a:rPr>
              <a:t>argument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C34FB1-F4BA-4317-8B14-BDB4DB06FB62}"/>
              </a:ext>
            </a:extLst>
          </p:cNvPr>
          <p:cNvSpPr txBox="1"/>
          <p:nvPr/>
        </p:nvSpPr>
        <p:spPr>
          <a:xfrm>
            <a:off x="7230974" y="5342594"/>
            <a:ext cx="32525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Then</a:t>
            </a:r>
            <a:r>
              <a:rPr lang="en-US" sz="2800" dirty="0">
                <a:solidFill>
                  <a:schemeClr val="accent2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what the function </a:t>
            </a:r>
            <a:r>
              <a:rPr lang="en-US" sz="2800" i="1" dirty="0">
                <a:solidFill>
                  <a:schemeClr val="accent6"/>
                </a:solidFill>
              </a:rPr>
              <a:t>returns</a:t>
            </a:r>
            <a:r>
              <a:rPr lang="en-US" sz="2800" dirty="0">
                <a:solidFill>
                  <a:srgbClr val="FFFFFF"/>
                </a:solidFill>
              </a:rPr>
              <a:t> is assigned to </a:t>
            </a:r>
            <a:r>
              <a:rPr lang="en-US" sz="2800" i="1" dirty="0">
                <a:solidFill>
                  <a:srgbClr val="FFFFFF"/>
                </a:solidFill>
              </a:rPr>
              <a:t>x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21011DE1-0C85-49EE-9CF0-8B2C5AA8A396}"/>
              </a:ext>
            </a:extLst>
          </p:cNvPr>
          <p:cNvSpPr/>
          <p:nvPr/>
        </p:nvSpPr>
        <p:spPr>
          <a:xfrm>
            <a:off x="8905370" y="3206110"/>
            <a:ext cx="421105" cy="7247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F5F1C25-C584-46F1-A32D-3FC255F6648E}"/>
              </a:ext>
            </a:extLst>
          </p:cNvPr>
          <p:cNvSpPr/>
          <p:nvPr/>
        </p:nvSpPr>
        <p:spPr>
          <a:xfrm flipV="1">
            <a:off x="7376357" y="4577906"/>
            <a:ext cx="421105" cy="7646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05181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15300</TotalTime>
  <Words>1784</Words>
  <Application>Microsoft Office PowerPoint</Application>
  <PresentationFormat>Widescreen</PresentationFormat>
  <Paragraphs>268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Cambria Math</vt:lpstr>
      <vt:lpstr>Consolas</vt:lpstr>
      <vt:lpstr>Courier New</vt:lpstr>
      <vt:lpstr>Segoe UI</vt:lpstr>
      <vt:lpstr>Wingdings</vt:lpstr>
      <vt:lpstr>APS106_PPTX_Theme</vt:lpstr>
      <vt:lpstr>functions, input &amp; output, importing modules.</vt:lpstr>
      <vt:lpstr>This Week’s Content</vt:lpstr>
      <vt:lpstr>What is a function?</vt:lpstr>
      <vt:lpstr>Why do we write functions?</vt:lpstr>
      <vt:lpstr>Why do we write functions?</vt:lpstr>
      <vt:lpstr>Calling Functions</vt:lpstr>
      <vt:lpstr>Calling Functions</vt:lpstr>
      <vt:lpstr>Calling Functions</vt:lpstr>
      <vt:lpstr>Back to evaluation and expressions</vt:lpstr>
      <vt:lpstr>Back to evaluation and expressions</vt:lpstr>
      <vt:lpstr>Back to evaluation and expressions</vt:lpstr>
      <vt:lpstr>Back to evaluation and expressions</vt:lpstr>
      <vt:lpstr>Breakout Session 1</vt:lpstr>
      <vt:lpstr>Built-in Functions</vt:lpstr>
      <vt:lpstr>Built-in Functions</vt:lpstr>
      <vt:lpstr>Function Help</vt:lpstr>
      <vt:lpstr>Output</vt:lpstr>
      <vt:lpstr>Input</vt:lpstr>
      <vt:lpstr>Breakout Session 2</vt:lpstr>
      <vt:lpstr>Importing Functions and Modules</vt:lpstr>
      <vt:lpstr>Importing Functions and Modules</vt:lpstr>
      <vt:lpstr>Importing Functions and Modules</vt:lpstr>
      <vt:lpstr>Defining Your Own Functions</vt:lpstr>
      <vt:lpstr>Defining Your Own Functions</vt:lpstr>
      <vt:lpstr>Function Definitions</vt:lpstr>
      <vt:lpstr>Function Definitions</vt:lpstr>
      <vt:lpstr>Lecture Recap</vt:lpstr>
      <vt:lpstr>functions, input &amp; output, importing modules.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79</cp:revision>
  <dcterms:created xsi:type="dcterms:W3CDTF">2021-11-03T00:49:37Z</dcterms:created>
  <dcterms:modified xsi:type="dcterms:W3CDTF">2023-01-17T02:17:37Z</dcterms:modified>
</cp:coreProperties>
</file>

<file path=docProps/thumbnail.jpeg>
</file>